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72" r:id="rId3"/>
    <p:sldId id="265" r:id="rId4"/>
    <p:sldId id="273" r:id="rId5"/>
    <p:sldId id="274" r:id="rId6"/>
    <p:sldId id="275" r:id="rId7"/>
    <p:sldId id="276" r:id="rId8"/>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34502" autoAdjust="0"/>
  </p:normalViewPr>
  <p:slideViewPr>
    <p:cSldViewPr snapToGrid="0">
      <p:cViewPr varScale="1">
        <p:scale>
          <a:sx n="21" d="100"/>
          <a:sy n="21" d="100"/>
        </p:scale>
        <p:origin x="2538" y="30"/>
      </p:cViewPr>
      <p:guideLst>
        <p:guide pos="3840"/>
        <p:guide orient="horz" pos="216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817330" cy="607941"/>
          </a:xfrm>
          <a:prstGeom prst="rect">
            <a:avLst/>
          </a:prstGeom>
        </p:spPr>
        <p:txBody>
          <a:bodyPr vert="horz" lIns="93497" tIns="46749" rIns="93497" bIns="46749" rtlCol="0" anchor="b"/>
          <a:lstStyle>
            <a:lvl1pPr algn="l">
              <a:defRPr sz="1200"/>
            </a:lvl1pPr>
          </a:lstStyle>
          <a:p>
            <a:r>
              <a:rPr lang="en-US" sz="2000" dirty="0">
                <a:latin typeface="Advertising Script" panose="02000506000000020003" pitchFamily="2" charset="0"/>
              </a:rPr>
              <a:t>“Speak to us smooth things” </a:t>
            </a:r>
            <a:r>
              <a:rPr lang="en-US" sz="1600" dirty="0"/>
              <a:t>(Isaiah 30:10)</a:t>
            </a:r>
            <a:endParaRPr sz="1600" dirty="0"/>
          </a:p>
        </p:txBody>
      </p:sp>
      <p:sp>
        <p:nvSpPr>
          <p:cNvPr id="3" name="Date Placeholder 2"/>
          <p:cNvSpPr>
            <a:spLocks noGrp="1"/>
          </p:cNvSpPr>
          <p:nvPr>
            <p:ph type="dt" sz="quarter" idx="1"/>
          </p:nvPr>
        </p:nvSpPr>
        <p:spPr>
          <a:xfrm>
            <a:off x="5066834" y="0"/>
            <a:ext cx="1984797" cy="467072"/>
          </a:xfrm>
          <a:prstGeom prst="rect">
            <a:avLst/>
          </a:prstGeom>
        </p:spPr>
        <p:txBody>
          <a:bodyPr vert="horz" lIns="93497" tIns="46749" rIns="93497" bIns="46749" rtlCol="0"/>
          <a:lstStyle>
            <a:lvl1pPr algn="r">
              <a:defRPr sz="1200"/>
            </a:lvl1pPr>
          </a:lstStyle>
          <a:p>
            <a:r>
              <a:rPr lang="en-US" dirty="0"/>
              <a:t>November 27, 2016 pm</a:t>
            </a:r>
            <a:endParaRPr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a:t>West Side church of Christ, Stan Cox</a:t>
            </a:r>
            <a:endParaRPr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r>
              <a:rPr lang="en-US" dirty="0"/>
              <a:t>   soundteaching.org   </a:t>
            </a:r>
            <a:fld id="{7BAE14B8-3CC9-472D-9BC5-A84D80684DE2}" type="slidenum">
              <a:rPr smtClean="0"/>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8CDE508-72C8-4AB5-AA9C-1584D31690E0}" type="datetimeFigureOut">
              <a:rPr lang="en-US"/>
              <a:t>11/27/2016</a:t>
            </a:fld>
            <a:endParaRPr/>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a:p>
        </p:txBody>
      </p:sp>
      <p:sp>
        <p:nvSpPr>
          <p:cNvPr id="5" name="Notes Placeholder 4"/>
          <p:cNvSpPr>
            <a:spLocks noGrp="1"/>
          </p:cNvSpPr>
          <p:nvPr>
            <p:ph type="body" sz="quarter" idx="3"/>
          </p:nvPr>
        </p:nvSpPr>
        <p:spPr>
          <a:xfrm>
            <a:off x="705327" y="4480005"/>
            <a:ext cx="5642610" cy="3141821"/>
          </a:xfrm>
          <a:prstGeom prst="rect">
            <a:avLst/>
          </a:prstGeom>
        </p:spPr>
        <p:txBody>
          <a:bodyPr vert="horz" lIns="93497" tIns="46749" rIns="93497" bIns="4674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have heard about the overweight smoker who, after taking his annual physical exam, was lectured at length by his doctor on the dangers of smoking and obesity. When asked by the doctor what he intended to do about these things he replied, "Sir, I'm going to go out and find me a fat doctor who smokes!“</a:t>
            </a:r>
          </a:p>
          <a:p>
            <a:pPr marL="642795" lvl="1" indent="-175308">
              <a:buFont typeface="Arial" panose="020B0604020202020204" pitchFamily="34" charset="0"/>
              <a:buChar char="•"/>
            </a:pPr>
            <a:r>
              <a:rPr lang="en-US" dirty="0"/>
              <a:t>Though humorous, this reveals an all too common response to judgements that expose our weaknesses and call for correction.</a:t>
            </a:r>
          </a:p>
          <a:p>
            <a:pPr marL="642795" lvl="1" indent="-175308">
              <a:buFont typeface="Arial" panose="020B0604020202020204" pitchFamily="34" charset="0"/>
              <a:buChar char="•"/>
            </a:pPr>
            <a:r>
              <a:rPr lang="en-US" dirty="0"/>
              <a:t>Might</a:t>
            </a:r>
            <a:r>
              <a:rPr lang="en-US" baseline="0" dirty="0"/>
              <a:t> expect resistance to criticism that is (Ridicule, or from Ulterior Motives, or Unduly harsh</a:t>
            </a:r>
          </a:p>
          <a:p>
            <a:pPr marL="642795" lvl="1" indent="-175308">
              <a:buFont typeface="Arial" panose="020B0604020202020204" pitchFamily="34" charset="0"/>
              <a:buChar char="•"/>
            </a:pPr>
            <a:r>
              <a:rPr lang="en-US" b="1" baseline="0" dirty="0"/>
              <a:t>However, what if there is love expressed, with a desire for our profit?</a:t>
            </a:r>
          </a:p>
          <a:p>
            <a:pPr marL="642795" lvl="1" indent="-175308">
              <a:buFont typeface="Arial" panose="020B0604020202020204" pitchFamily="34" charset="0"/>
              <a:buChar char="•"/>
            </a:pPr>
            <a:r>
              <a:rPr lang="en-US" b="1" baseline="0" dirty="0"/>
              <a:t>What if such advice is offered in the spiritual realm rather than the physical?  What should our response be?</a:t>
            </a:r>
          </a:p>
          <a:p>
            <a:pPr marL="642795" lvl="1" indent="-175308">
              <a:buFont typeface="Arial" panose="020B0604020202020204" pitchFamily="34" charset="0"/>
              <a:buChar char="•"/>
            </a:pPr>
            <a:endParaRPr lang="en-US" baseline="0" dirty="0"/>
          </a:p>
          <a:p>
            <a:r>
              <a:rPr lang="en-US" b="1" baseline="0" dirty="0"/>
              <a:t>(Isaiah 30:8-11) [Jehovah’s admonition to the prophet], </a:t>
            </a:r>
            <a:r>
              <a:rPr lang="en-US" baseline="0" dirty="0"/>
              <a:t>“</a:t>
            </a:r>
            <a:r>
              <a:rPr lang="en-US" baseline="0" dirty="0"/>
              <a:t>Now go, write it before them on a tablet, and note it on a scroll, that it may be for time to come, forever and ever:  </a:t>
            </a:r>
            <a:r>
              <a:rPr lang="en-US" baseline="30000" dirty="0"/>
              <a:t>9</a:t>
            </a:r>
            <a:r>
              <a:rPr lang="en-US" baseline="0" dirty="0"/>
              <a:t> that this is a rebellious people, lying children, children who will not hear the law of the Lord; </a:t>
            </a:r>
            <a:r>
              <a:rPr lang="en-US" baseline="30000" dirty="0"/>
              <a:t>10</a:t>
            </a:r>
            <a:r>
              <a:rPr lang="en-US" baseline="0" dirty="0"/>
              <a:t> </a:t>
            </a:r>
            <a:r>
              <a:rPr lang="en-US" u="sng" baseline="0" dirty="0"/>
              <a:t>Who say to the seers, "Do not see,“ and to the prophets, "Do not prophesy to us right things; speak to us smooth things, prophesy deceits</a:t>
            </a:r>
            <a:r>
              <a:rPr lang="en-US" baseline="0" dirty="0"/>
              <a:t>. </a:t>
            </a:r>
            <a:r>
              <a:rPr lang="en-US" baseline="30000" dirty="0"/>
              <a:t>11</a:t>
            </a:r>
            <a:r>
              <a:rPr lang="en-US" baseline="0" dirty="0"/>
              <a:t> Get out of the way, turn aside from the path, cause the Holy One of Israel to cease from before us."</a:t>
            </a:r>
            <a:endParaRPr lang="en-US" dirty="0"/>
          </a:p>
          <a:p>
            <a:r>
              <a:rPr lang="en-US" b="1" dirty="0"/>
              <a:t>Note:  No one would actually</a:t>
            </a:r>
            <a:r>
              <a:rPr lang="en-US" b="1" baseline="0" dirty="0"/>
              <a:t> SAY this.  But, the resistance to needed truth and admonition is the equivalent.</a:t>
            </a:r>
          </a:p>
          <a:p>
            <a:pPr marL="642795" lvl="1" indent="-175308">
              <a:buFont typeface="Arial" panose="020B0604020202020204" pitchFamily="34" charset="0"/>
              <a:buChar char="•"/>
            </a:pPr>
            <a:r>
              <a:rPr lang="en-US" baseline="0" dirty="0"/>
              <a:t>Just as in the physical realm, people look for someone who will tell them what they want to hear!</a:t>
            </a:r>
            <a:endParaRPr lang="en-US" dirty="0"/>
          </a:p>
          <a:p>
            <a:endParaRPr lang="en-US" dirty="0"/>
          </a:p>
          <a:p>
            <a:r>
              <a:rPr lang="en-US" b="1" dirty="0"/>
              <a:t>Sermon inspired by an article by Dan Shipley</a:t>
            </a:r>
            <a:r>
              <a:rPr lang="en-US" b="1" baseline="0" dirty="0"/>
              <a:t> (</a:t>
            </a:r>
            <a:r>
              <a:rPr lang="en-US" b="1" dirty="0"/>
              <a:t>Fat Doctors Who Smoke) in Plain Talk</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a:p>
        </p:txBody>
      </p:sp>
    </p:spTree>
    <p:extLst>
      <p:ext uri="{BB962C8B-B14F-4D97-AF65-F5344CB8AC3E}">
        <p14:creationId xmlns:p14="http://schemas.microsoft.com/office/powerpoint/2010/main" val="312566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Wicked Ahab hated the prophet Micaiah.</a:t>
            </a:r>
          </a:p>
          <a:p>
            <a:pPr marL="642795" lvl="1" indent="-175308">
              <a:buFont typeface="Arial" panose="020B0604020202020204" pitchFamily="34" charset="0"/>
              <a:buChar char="•"/>
            </a:pPr>
            <a:r>
              <a:rPr lang="en-US" dirty="0"/>
              <a:t>Jehoshaphat,</a:t>
            </a:r>
            <a:r>
              <a:rPr lang="en-US" baseline="0" dirty="0"/>
              <a:t> king of Judah went to visit Ahab, king of Israel (Israel at war with Syria)</a:t>
            </a:r>
          </a:p>
          <a:p>
            <a:pPr marL="642795" lvl="1" indent="-175308">
              <a:buFont typeface="Arial" panose="020B0604020202020204" pitchFamily="34" charset="0"/>
              <a:buChar char="•"/>
            </a:pPr>
            <a:r>
              <a:rPr lang="en-US" baseline="0" dirty="0"/>
              <a:t>Jehoshaphat agreed to fight with Israel, but asked confirmation of God’s will before committing to the battle.</a:t>
            </a:r>
          </a:p>
          <a:p>
            <a:pPr marL="642795" lvl="1" indent="-175308">
              <a:buFont typeface="Arial" panose="020B0604020202020204" pitchFamily="34" charset="0"/>
              <a:buChar char="•"/>
            </a:pPr>
            <a:r>
              <a:rPr lang="en-US" baseline="0" dirty="0"/>
              <a:t>400 prophets predicted victory!  (Jehoshaphat was not satisfied.  Asked, </a:t>
            </a:r>
            <a:r>
              <a:rPr lang="en-US" i="1" baseline="0" dirty="0"/>
              <a:t>"Is there not still a prophet of the Lord here, that we may inquire of Him?“</a:t>
            </a:r>
            <a:r>
              <a:rPr lang="en-US" baseline="0" dirty="0"/>
              <a:t> </a:t>
            </a:r>
            <a:r>
              <a:rPr lang="en-US" b="1" baseline="0" dirty="0"/>
              <a:t>(1 Kings 22:7).</a:t>
            </a:r>
          </a:p>
          <a:p>
            <a:pPr marL="642795" lvl="1" indent="-175308">
              <a:buFont typeface="Arial" panose="020B0604020202020204" pitchFamily="34" charset="0"/>
              <a:buChar char="•"/>
            </a:pPr>
            <a:r>
              <a:rPr lang="en-US" dirty="0"/>
              <a:t>Ahab’s response:</a:t>
            </a:r>
          </a:p>
          <a:p>
            <a:r>
              <a:rPr lang="en-US" b="1" dirty="0"/>
              <a:t>(1 Kings 22:8), </a:t>
            </a:r>
            <a:r>
              <a:rPr lang="en-US" i="1" dirty="0"/>
              <a:t>“So the king of Israel said to Jehoshaphat, ‘There is still one man, Micaiah the son of </a:t>
            </a:r>
            <a:r>
              <a:rPr lang="en-US" i="1" dirty="0" err="1"/>
              <a:t>Imlah</a:t>
            </a:r>
            <a:r>
              <a:rPr lang="en-US" i="1" dirty="0"/>
              <a:t>, by whom we may inquire of the Lord; but I hate him, because he does not prophesy good concerning me, but evil.’“</a:t>
            </a:r>
          </a:p>
          <a:p>
            <a:pPr marL="642795" lvl="1" indent="-175308">
              <a:buFont typeface="Arial" panose="020B0604020202020204" pitchFamily="34" charset="0"/>
              <a:buChar char="•"/>
            </a:pPr>
            <a:r>
              <a:rPr lang="en-US" dirty="0"/>
              <a:t>What had faithful Micaiah said?  (ONLY WHAT THE LORD HAD TOLD HIM!)</a:t>
            </a:r>
          </a:p>
          <a:p>
            <a:r>
              <a:rPr lang="en-US" b="1" dirty="0"/>
              <a:t>(1</a:t>
            </a:r>
            <a:r>
              <a:rPr lang="en-US" b="1" baseline="0" dirty="0"/>
              <a:t> Kings 22:13-14), </a:t>
            </a:r>
            <a:r>
              <a:rPr lang="en-US" i="1" baseline="0" dirty="0"/>
              <a:t>“Then the messenger who had gone to call Micaiah spoke to him, saying, ‘Now listen, the words of the prophets with one accord encourage the king. Please, let your word be like the word of one of them, and speak encouragement.’ </a:t>
            </a:r>
            <a:r>
              <a:rPr lang="en-US" i="1" baseline="30000" dirty="0"/>
              <a:t>14</a:t>
            </a:r>
            <a:r>
              <a:rPr lang="en-US" i="1" baseline="0" dirty="0"/>
              <a:t> And Micaiah said, ‘As the Lord lives, </a:t>
            </a:r>
            <a:r>
              <a:rPr lang="en-US" i="1" u="sng" baseline="0" dirty="0"/>
              <a:t>whatever the Lord says to me, that I will speak</a:t>
            </a:r>
            <a:r>
              <a:rPr lang="en-US" i="1" baseline="0" dirty="0"/>
              <a:t>.’”</a:t>
            </a:r>
          </a:p>
          <a:p>
            <a:pPr marL="642795" lvl="1" indent="-175308">
              <a:buFont typeface="Arial" panose="020B0604020202020204" pitchFamily="34" charset="0"/>
              <a:buChar char="•"/>
            </a:pPr>
            <a:r>
              <a:rPr lang="en-US" i="0" baseline="0" dirty="0"/>
              <a:t>Consider irony in Ahab’s words when Micaiah first hold him what he wanted to hear (victory rather than defeat and death).</a:t>
            </a:r>
          </a:p>
          <a:p>
            <a:r>
              <a:rPr lang="en-US" b="1" i="0" baseline="0" dirty="0"/>
              <a:t>(1 Kings 22:16), </a:t>
            </a:r>
            <a:r>
              <a:rPr lang="en-US" i="1" baseline="0" dirty="0"/>
              <a:t>“So the king said to him, "How many times shall I make you swear that you tell me nothing but the truth in the name of the Lord?“</a:t>
            </a:r>
          </a:p>
          <a:p>
            <a:pPr marL="642795" lvl="1" indent="-175308">
              <a:buFont typeface="Arial" panose="020B0604020202020204" pitchFamily="34" charset="0"/>
              <a:buChar char="•"/>
            </a:pPr>
            <a:r>
              <a:rPr lang="en-US" b="1" i="0" baseline="0" dirty="0"/>
              <a:t>He said it, but he really didn’t mean it!</a:t>
            </a:r>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213348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Many modern </a:t>
            </a:r>
            <a:r>
              <a:rPr lang="en-US" b="1" dirty="0" err="1"/>
              <a:t>Ahabs</a:t>
            </a:r>
            <a:r>
              <a:rPr lang="en-US" b="1" dirty="0"/>
              <a:t> feel the same about God's word</a:t>
            </a:r>
            <a:r>
              <a:rPr lang="en-US" dirty="0"/>
              <a:t>.</a:t>
            </a:r>
          </a:p>
          <a:p>
            <a:r>
              <a:rPr lang="en-US" b="1" dirty="0"/>
              <a:t>(2 Timothy 4:3-4),</a:t>
            </a:r>
            <a:r>
              <a:rPr lang="en-US" b="1" baseline="0" dirty="0"/>
              <a:t> </a:t>
            </a:r>
            <a:r>
              <a:rPr lang="en-US" i="1" baseline="0" dirty="0"/>
              <a:t>“For the time will come when they will not endure sound doctrine, but according to their own desires, because they have itching ears, they will heap up for themselves teachers; </a:t>
            </a:r>
            <a:r>
              <a:rPr lang="en-US" i="1" baseline="30000" dirty="0"/>
              <a:t>4</a:t>
            </a:r>
            <a:r>
              <a:rPr lang="en-US" i="1" baseline="0" dirty="0"/>
              <a:t> and they will turn their ears away from the truth, and be turned aside to fables.”</a:t>
            </a:r>
            <a:endParaRPr lang="en-US" i="1" dirty="0"/>
          </a:p>
          <a:p>
            <a:pPr marL="642795" lvl="1" indent="-175308">
              <a:buFont typeface="Arial" panose="020B0604020202020204" pitchFamily="34" charset="0"/>
              <a:buChar char="•"/>
            </a:pPr>
            <a:r>
              <a:rPr lang="en-US" dirty="0"/>
              <a:t>They leave the faith, but not religion.</a:t>
            </a:r>
          </a:p>
          <a:p>
            <a:pPr marL="642795" lvl="1" indent="-175308">
              <a:buFont typeface="Arial" panose="020B0604020202020204" pitchFamily="34" charset="0"/>
              <a:buChar char="•"/>
            </a:pPr>
            <a:r>
              <a:rPr lang="en-US" dirty="0"/>
              <a:t>Their measure of acceptable preaching is</a:t>
            </a:r>
            <a:r>
              <a:rPr lang="en-US" baseline="0" dirty="0"/>
              <a:t> </a:t>
            </a:r>
            <a:r>
              <a:rPr lang="en-US" dirty="0"/>
              <a:t>personal preference rather than sound doctrine. </a:t>
            </a:r>
          </a:p>
          <a:p>
            <a:pPr marL="642795" lvl="1" indent="-175308">
              <a:buFont typeface="Arial" panose="020B0604020202020204" pitchFamily="34" charset="0"/>
              <a:buChar char="•"/>
            </a:pPr>
            <a:r>
              <a:rPr lang="en-US" dirty="0"/>
              <a:t>To this end, they will not listen to the words of the Great Physician </a:t>
            </a:r>
          </a:p>
          <a:p>
            <a:pPr marL="642795" lvl="1" indent="-175308">
              <a:buFont typeface="Arial" panose="020B0604020202020204" pitchFamily="34" charset="0"/>
              <a:buChar char="•"/>
            </a:pPr>
            <a:r>
              <a:rPr lang="en-US" dirty="0"/>
              <a:t>Instead, they heap to themselves preachers who will feed them pleasant fables instead of </a:t>
            </a:r>
            <a:r>
              <a:rPr lang="en-US" b="1" dirty="0"/>
              <a:t>objectionable</a:t>
            </a:r>
            <a:r>
              <a:rPr lang="en-US" dirty="0"/>
              <a:t> truth.</a:t>
            </a:r>
          </a:p>
          <a:p>
            <a:endParaRPr lang="en-US" dirty="0"/>
          </a:p>
          <a:p>
            <a:r>
              <a:rPr lang="en-US" b="1" dirty="0"/>
              <a:t>[Next Slide]</a:t>
            </a:r>
            <a:r>
              <a:rPr lang="en-US" b="1" baseline="0" dirty="0"/>
              <a:t> In fact, here is the heart of the problem…</a:t>
            </a:r>
            <a:endParaRPr lang="en-US" b="1"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3066396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 fact, here is the heart of the problem. </a:t>
            </a:r>
          </a:p>
          <a:p>
            <a:pPr marL="642795" lvl="1" indent="-175308">
              <a:buFont typeface="Arial" panose="020B0604020202020204" pitchFamily="34" charset="0"/>
              <a:buChar char="•"/>
            </a:pPr>
            <a:r>
              <a:rPr lang="en-US" dirty="0"/>
              <a:t>It is not that such persons find ALL truth distasteful, or even most of it. </a:t>
            </a:r>
          </a:p>
          <a:p>
            <a:pPr marL="642795" lvl="1" indent="-175308">
              <a:buFont typeface="Arial" panose="020B0604020202020204" pitchFamily="34" charset="0"/>
              <a:buChar char="•"/>
            </a:pPr>
            <a:r>
              <a:rPr lang="en-US" dirty="0"/>
              <a:t>Many are deceived on this point because they think only in terms of what they receive and not what they reject. </a:t>
            </a:r>
          </a:p>
          <a:p>
            <a:pPr marL="642795" lvl="1" indent="-175308">
              <a:buFont typeface="Arial" panose="020B0604020202020204" pitchFamily="34" charset="0"/>
              <a:buChar char="•"/>
            </a:pPr>
            <a:r>
              <a:rPr lang="en-US" dirty="0"/>
              <a:t>They fail to see the gospel as a </a:t>
            </a:r>
            <a:r>
              <a:rPr lang="en-US" b="1" dirty="0"/>
              <a:t>system</a:t>
            </a:r>
            <a:r>
              <a:rPr lang="en-US" dirty="0"/>
              <a:t> of truth — to be accepted as a </a:t>
            </a:r>
            <a:r>
              <a:rPr lang="en-US" b="1" dirty="0"/>
              <a:t>unit</a:t>
            </a:r>
            <a:r>
              <a:rPr lang="en-US" dirty="0"/>
              <a:t>, or not at all. </a:t>
            </a:r>
          </a:p>
          <a:p>
            <a:r>
              <a:rPr lang="en-US" b="1" dirty="0"/>
              <a:t>(James 2:10), </a:t>
            </a:r>
            <a:r>
              <a:rPr lang="en-US" i="1" dirty="0"/>
              <a:t>“If you really fulfill the royal law according to the Scripture, "You shall love your neighbor as yourself," you do well; </a:t>
            </a:r>
            <a:r>
              <a:rPr lang="en-US" i="1" baseline="30000" dirty="0"/>
              <a:t>9 </a:t>
            </a:r>
            <a:r>
              <a:rPr lang="en-US" i="1" dirty="0"/>
              <a:t>but if you show partiality, you commit sin, and are convicted by the law as transgressors. </a:t>
            </a:r>
            <a:r>
              <a:rPr lang="en-US" i="1" baseline="30000" dirty="0"/>
              <a:t>10</a:t>
            </a:r>
            <a:r>
              <a:rPr lang="en-US" i="1" dirty="0"/>
              <a:t> For whoever shall keep the whole law, and yet stumble in one point, he is guilty of all.”</a:t>
            </a:r>
          </a:p>
          <a:p>
            <a:pPr marL="642795" lvl="1" indent="-175308">
              <a:buFont typeface="Arial" panose="020B0604020202020204" pitchFamily="34" charset="0"/>
              <a:buChar char="•"/>
            </a:pPr>
            <a:r>
              <a:rPr lang="en-US" dirty="0"/>
              <a:t>Some may object that this refers to the Old Testament, under the</a:t>
            </a:r>
            <a:r>
              <a:rPr lang="en-US" baseline="0" dirty="0"/>
              <a:t> New it is different… NOT SO!</a:t>
            </a:r>
          </a:p>
          <a:p>
            <a:pPr marL="642795" lvl="1" indent="-175308">
              <a:buFont typeface="Arial" panose="020B0604020202020204" pitchFamily="34" charset="0"/>
              <a:buChar char="•"/>
            </a:pPr>
            <a:r>
              <a:rPr lang="en-US" baseline="0" dirty="0"/>
              <a:t>God’s provision of mercy under the New does not mean one can pick and choose which commandments they will keep.</a:t>
            </a:r>
          </a:p>
          <a:p>
            <a:r>
              <a:rPr lang="en-US" b="1" baseline="0" dirty="0"/>
              <a:t>(James 2:12), </a:t>
            </a:r>
            <a:r>
              <a:rPr lang="en-US" i="1" baseline="0" dirty="0"/>
              <a:t>“So speak and so do as those who will be judged by </a:t>
            </a:r>
            <a:r>
              <a:rPr lang="en-US" i="1" u="sng" baseline="0" dirty="0"/>
              <a:t>the law of liberty</a:t>
            </a:r>
            <a:r>
              <a:rPr lang="en-US" i="1" baseline="0" dirty="0"/>
              <a:t>.”</a:t>
            </a:r>
            <a:endParaRPr lang="en-US" i="1" dirty="0"/>
          </a:p>
          <a:p>
            <a:pPr marL="467487" lvl="1"/>
            <a:endParaRPr lang="en-US" dirty="0"/>
          </a:p>
          <a:p>
            <a:pPr marL="642795" lvl="1" indent="-175308">
              <a:buFont typeface="Arial" panose="020B0604020202020204" pitchFamily="34" charset="0"/>
              <a:buChar char="•"/>
            </a:pPr>
            <a:r>
              <a:rPr lang="en-US" dirty="0"/>
              <a:t>Now, which laws do violators not want to hear about do you suppose? </a:t>
            </a:r>
          </a:p>
          <a:p>
            <a:pPr marL="642795" lvl="1" indent="-175308">
              <a:buFont typeface="Arial" panose="020B0604020202020204" pitchFamily="34" charset="0"/>
              <a:buChar char="•"/>
            </a:pPr>
            <a:r>
              <a:rPr lang="en-US" dirty="0"/>
              <a:t>The answer is obvious because the truth that </a:t>
            </a:r>
            <a:r>
              <a:rPr lang="en-US" b="1" dirty="0"/>
              <a:t>incriminates</a:t>
            </a:r>
            <a:r>
              <a:rPr lang="en-US" dirty="0"/>
              <a:t> is often the truth that </a:t>
            </a:r>
            <a:r>
              <a:rPr lang="en-US" b="1" dirty="0"/>
              <a:t>irritates</a:t>
            </a:r>
            <a:r>
              <a:rPr lang="en-US" dirty="0"/>
              <a:t>.  (cf. Jews in Acts 7.  Convicted… became angry)</a:t>
            </a:r>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2290092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However, it is also such truth that convicts and converts!</a:t>
            </a:r>
          </a:p>
          <a:p>
            <a:pPr marL="642795" lvl="1" indent="-175308">
              <a:buFont typeface="Arial" panose="020B0604020202020204" pitchFamily="34" charset="0"/>
              <a:buChar char="•"/>
            </a:pPr>
            <a:r>
              <a:rPr lang="en-US" dirty="0"/>
              <a:t>This is the means by which the Holy Spirit convicts the world in respect of sin </a:t>
            </a:r>
          </a:p>
          <a:p>
            <a:r>
              <a:rPr lang="en-US" b="1" dirty="0"/>
              <a:t>(John 16:8) [Jesus’ promise in sending the Holy Spirit as</a:t>
            </a:r>
            <a:r>
              <a:rPr lang="en-US" b="1" baseline="0" dirty="0"/>
              <a:t> a guide]</a:t>
            </a:r>
            <a:r>
              <a:rPr lang="en-US" b="1" dirty="0"/>
              <a:t>, </a:t>
            </a:r>
            <a:r>
              <a:rPr lang="en-US" i="1" dirty="0"/>
              <a:t>“And when He has come, He will convict the world of sin, and of righteousness, and of judgment”</a:t>
            </a:r>
          </a:p>
          <a:p>
            <a:pPr marL="642795" lvl="1" indent="-175308">
              <a:buFont typeface="Arial" panose="020B0604020202020204" pitchFamily="34" charset="0"/>
              <a:buChar char="•"/>
            </a:pPr>
            <a:r>
              <a:rPr lang="en-US" dirty="0"/>
              <a:t>Truth WILL expose our</a:t>
            </a:r>
            <a:r>
              <a:rPr lang="en-US" baseline="0" dirty="0"/>
              <a:t> weaknesses and sin.</a:t>
            </a:r>
          </a:p>
          <a:p>
            <a:pPr marL="642795" lvl="1" indent="-175308">
              <a:buFont typeface="Arial" panose="020B0604020202020204" pitchFamily="34" charset="0"/>
              <a:buChar char="•"/>
            </a:pPr>
            <a:r>
              <a:rPr lang="en-US" baseline="0" dirty="0"/>
              <a:t>This is necessary, because </a:t>
            </a:r>
            <a:r>
              <a:rPr lang="en-US" dirty="0"/>
              <a:t>only the convicted can be changed! </a:t>
            </a:r>
          </a:p>
          <a:p>
            <a:pPr marL="642795" lvl="1" indent="-175308">
              <a:buFont typeface="Arial" panose="020B0604020202020204" pitchFamily="34" charset="0"/>
              <a:buChar char="•"/>
            </a:pPr>
            <a:r>
              <a:rPr lang="en-US" dirty="0"/>
              <a:t>May we love, respect and respond to God's truth, even when it hurts</a:t>
            </a:r>
          </a:p>
          <a:p>
            <a:pPr marL="642795" lvl="1" indent="-175308">
              <a:buFont typeface="Arial" panose="020B0604020202020204" pitchFamily="34" charset="0"/>
              <a:buChar char="•"/>
            </a:pPr>
            <a:r>
              <a:rPr lang="en-US" dirty="0"/>
              <a:t>May we shun the counsel of those</a:t>
            </a:r>
            <a:r>
              <a:rPr lang="en-US" baseline="0" dirty="0"/>
              <a:t> whose only purpose is to speak to us smooth things!</a:t>
            </a:r>
            <a:endParaRPr lang="en-US" dirty="0"/>
          </a:p>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4056345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Ahab didn’t listen to Micaiah,</a:t>
            </a:r>
            <a:r>
              <a:rPr lang="en-US" b="1" baseline="0" dirty="0"/>
              <a:t> instead he listened to the lying prophets to deceived him, saying that Israel would gain victory!</a:t>
            </a:r>
          </a:p>
          <a:p>
            <a:pPr marL="642795" lvl="1" indent="-175308">
              <a:buFont typeface="Arial" panose="020B0604020202020204" pitchFamily="34" charset="0"/>
              <a:buChar char="•"/>
            </a:pPr>
            <a:r>
              <a:rPr lang="en-US" b="0" baseline="0" dirty="0"/>
              <a:t>Micaiah said the Syrians would prevail, and King Ahab would be killed!</a:t>
            </a:r>
          </a:p>
          <a:p>
            <a:pPr marL="642795" lvl="1" indent="-175308">
              <a:buFont typeface="Arial" panose="020B0604020202020204" pitchFamily="34" charset="0"/>
              <a:buChar char="•"/>
            </a:pPr>
            <a:r>
              <a:rPr lang="en-US" b="0" baseline="0" dirty="0"/>
              <a:t>Ahab had him put into prison for daring to predict his death.</a:t>
            </a:r>
          </a:p>
          <a:p>
            <a:pPr marL="642795" lvl="1" indent="-175308">
              <a:buFont typeface="Arial" panose="020B0604020202020204" pitchFamily="34" charset="0"/>
              <a:buChar char="•"/>
            </a:pPr>
            <a:r>
              <a:rPr lang="en-US" b="0" baseline="0" dirty="0"/>
              <a:t>Micaiah’s response (1 Kings 22:28), “</a:t>
            </a:r>
            <a:r>
              <a:rPr lang="en-US" b="0" baseline="0" dirty="0"/>
              <a:t>But Micaiah said, "If you ever return in peace, the Lord has not spoken by me." And he said, "Take heed, all you people!“</a:t>
            </a:r>
          </a:p>
          <a:p>
            <a:pPr marL="642795" lvl="1" indent="-175308">
              <a:buFont typeface="Arial" panose="020B0604020202020204" pitchFamily="34" charset="0"/>
              <a:buChar char="•"/>
            </a:pPr>
            <a:endParaRPr lang="en-US" b="0" baseline="0" dirty="0"/>
          </a:p>
          <a:p>
            <a:pPr marL="642795" lvl="1" indent="-175308">
              <a:buFont typeface="Arial" panose="020B0604020202020204" pitchFamily="34" charset="0"/>
              <a:buChar char="•"/>
            </a:pPr>
            <a:r>
              <a:rPr lang="en-US" b="0" baseline="0" dirty="0"/>
              <a:t>What did the lies of the prophet do to Ahab?</a:t>
            </a:r>
          </a:p>
          <a:p>
            <a:r>
              <a:rPr lang="en-US" b="0" baseline="0" dirty="0"/>
              <a:t>(1 Kings 22:37), “So the king died, and was brought to Samaria. And they buried the king in Samaria.”</a:t>
            </a:r>
          </a:p>
          <a:p>
            <a:pPr marL="642795" lvl="1" indent="-175308">
              <a:buFont typeface="Arial" panose="020B0604020202020204" pitchFamily="34" charset="0"/>
              <a:buChar char="•"/>
            </a:pPr>
            <a:r>
              <a:rPr lang="en-US" b="0" baseline="0" dirty="0"/>
              <a:t>Though he disguised himself, he was killed by a random arrow shot from the bow of a Syrian.</a:t>
            </a:r>
          </a:p>
          <a:p>
            <a:pPr marL="642795" lvl="1" indent="-175308">
              <a:buFont typeface="Arial" panose="020B0604020202020204" pitchFamily="34" charset="0"/>
              <a:buChar char="•"/>
            </a:pPr>
            <a:endParaRPr lang="en-US" b="0" baseline="0" dirty="0"/>
          </a:p>
          <a:p>
            <a:pPr marL="642795" lvl="1" indent="-175308">
              <a:buFont typeface="Arial" panose="020B0604020202020204" pitchFamily="34" charset="0"/>
              <a:buChar char="•"/>
            </a:pPr>
            <a:r>
              <a:rPr lang="en-US" b="1" baseline="0" dirty="0"/>
              <a:t>FIND THOSE WHO WILL PROCLAIM THE WHOLE OF GOD’S COUNSEL, AND HEED THEIR WORDS!</a:t>
            </a:r>
            <a:endParaRPr lang="en-US" b="1" baseline="0" dirty="0"/>
          </a:p>
          <a:p>
            <a:pPr marL="642795" lvl="1" indent="-175308">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1449740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0" y="1188720"/>
            <a:ext cx="9601200" cy="25146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en-US"/>
              <a:t>Click to edit Master title style</a:t>
            </a:r>
            <a:endParaRPr/>
          </a:p>
        </p:txBody>
      </p:sp>
      <p:sp>
        <p:nvSpPr>
          <p:cNvPr id="3" name="Text Placehold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11/27/2016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11/27/2016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11/27/2016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11/27/2016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11/27/2016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11/27/2016</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946" y="1496290"/>
            <a:ext cx="9601200" cy="1597429"/>
          </a:xfrm>
        </p:spPr>
        <p:txBody>
          <a:bodyPr/>
          <a:lstStyle/>
          <a:p>
            <a:r>
              <a:rPr lang="en-US" dirty="0">
                <a:solidFill>
                  <a:schemeClr val="tx2"/>
                </a:solidFill>
                <a:latin typeface="Advertising Script" panose="02000506000000020003" pitchFamily="2" charset="0"/>
              </a:rPr>
              <a:t>“Speak to us smooth things”</a:t>
            </a:r>
          </a:p>
        </p:txBody>
      </p:sp>
      <p:sp>
        <p:nvSpPr>
          <p:cNvPr id="3" name="Subtitle 2"/>
          <p:cNvSpPr>
            <a:spLocks noGrp="1"/>
          </p:cNvSpPr>
          <p:nvPr>
            <p:ph type="subTitle" idx="1"/>
          </p:nvPr>
        </p:nvSpPr>
        <p:spPr>
          <a:xfrm>
            <a:off x="1295400" y="3749040"/>
            <a:ext cx="9601200" cy="2236124"/>
          </a:xfrm>
        </p:spPr>
        <p:txBody>
          <a:bodyPr>
            <a:normAutofit/>
          </a:bodyPr>
          <a:lstStyle/>
          <a:p>
            <a:r>
              <a:rPr lang="en-US" sz="4800" b="1" cap="small" dirty="0">
                <a:solidFill>
                  <a:schemeClr val="tx2"/>
                </a:solidFill>
                <a:latin typeface="Calibri" panose="020F0502020204030204" pitchFamily="34" charset="0"/>
                <a:cs typeface="Calibri" panose="020F0502020204030204" pitchFamily="34" charset="0"/>
              </a:rPr>
              <a:t>Isaiah 30:8-11</a:t>
            </a:r>
          </a:p>
        </p:txBody>
      </p:sp>
    </p:spTree>
    <p:extLst>
      <p:ext uri="{BB962C8B-B14F-4D97-AF65-F5344CB8AC3E}">
        <p14:creationId xmlns:p14="http://schemas.microsoft.com/office/powerpoint/2010/main" val="267154260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093" y="591669"/>
            <a:ext cx="11161059" cy="1210235"/>
          </a:xfrm>
        </p:spPr>
        <p:txBody>
          <a:bodyPr anchor="t">
            <a:normAutofit/>
          </a:bodyPr>
          <a:lstStyle/>
          <a:p>
            <a:pPr algn="ctr"/>
            <a:r>
              <a:rPr lang="en-US" sz="6000" dirty="0">
                <a:solidFill>
                  <a:schemeClr val="tx2"/>
                </a:solidFill>
                <a:latin typeface="Advertising Script" panose="02000506000000020003" pitchFamily="2" charset="0"/>
              </a:rPr>
              <a:t>“Speak to us smooth things”</a:t>
            </a:r>
          </a:p>
        </p:txBody>
      </p:sp>
      <p:sp>
        <p:nvSpPr>
          <p:cNvPr id="14" name="Content Placeholder 13"/>
          <p:cNvSpPr>
            <a:spLocks noGrp="1"/>
          </p:cNvSpPr>
          <p:nvPr>
            <p:ph idx="1"/>
          </p:nvPr>
        </p:nvSpPr>
        <p:spPr>
          <a:xfrm>
            <a:off x="753035" y="1748117"/>
            <a:ext cx="11080377" cy="4652683"/>
          </a:xfrm>
        </p:spPr>
        <p:txBody>
          <a:bodyPr>
            <a:normAutofit/>
          </a:bodyPr>
          <a:lstStyle/>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Ahab an example </a:t>
            </a:r>
            <a:r>
              <a:rPr lang="en-US" sz="4000" dirty="0">
                <a:solidFill>
                  <a:schemeClr val="tx1">
                    <a:lumMod val="50000"/>
                  </a:schemeClr>
                </a:solidFill>
                <a:latin typeface="Calibri" panose="020F0502020204030204" pitchFamily="34" charset="0"/>
                <a:cs typeface="Calibri" panose="020F0502020204030204" pitchFamily="34" charset="0"/>
              </a:rPr>
              <a:t>(1 Kings 22:8)</a:t>
            </a:r>
          </a:p>
        </p:txBody>
      </p:sp>
    </p:spTree>
    <p:extLst>
      <p:ext uri="{BB962C8B-B14F-4D97-AF65-F5344CB8AC3E}">
        <p14:creationId xmlns:p14="http://schemas.microsoft.com/office/powerpoint/2010/main" val="27718599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anim calcmode="lin" valueType="num">
                                      <p:cBhvr>
                                        <p:cTn id="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093" y="591669"/>
            <a:ext cx="11161059" cy="1210235"/>
          </a:xfrm>
        </p:spPr>
        <p:txBody>
          <a:bodyPr anchor="t">
            <a:normAutofit/>
          </a:bodyPr>
          <a:lstStyle/>
          <a:p>
            <a:pPr algn="ctr"/>
            <a:r>
              <a:rPr lang="en-US" sz="6000" dirty="0">
                <a:solidFill>
                  <a:schemeClr val="tx2"/>
                </a:solidFill>
                <a:latin typeface="Advertising Script" panose="02000506000000020003" pitchFamily="2" charset="0"/>
              </a:rPr>
              <a:t>“Speak to us smooth things”</a:t>
            </a:r>
          </a:p>
        </p:txBody>
      </p:sp>
      <p:sp>
        <p:nvSpPr>
          <p:cNvPr id="14" name="Content Placeholder 13"/>
          <p:cNvSpPr>
            <a:spLocks noGrp="1"/>
          </p:cNvSpPr>
          <p:nvPr>
            <p:ph idx="1"/>
          </p:nvPr>
        </p:nvSpPr>
        <p:spPr>
          <a:xfrm>
            <a:off x="753035" y="1748117"/>
            <a:ext cx="11080377" cy="4652683"/>
          </a:xfrm>
        </p:spPr>
        <p:txBody>
          <a:bodyPr>
            <a:normAutofit/>
          </a:bodyPr>
          <a:lstStyle/>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Ahab an example </a:t>
            </a:r>
            <a:r>
              <a:rPr lang="en-US" sz="4000" dirty="0">
                <a:solidFill>
                  <a:schemeClr val="tx1">
                    <a:lumMod val="50000"/>
                  </a:schemeClr>
                </a:solidFill>
                <a:latin typeface="Calibri" panose="020F0502020204030204" pitchFamily="34" charset="0"/>
                <a:cs typeface="Calibri" panose="020F0502020204030204" pitchFamily="34" charset="0"/>
              </a:rPr>
              <a:t>(1 Kings 22:8)</a:t>
            </a:r>
          </a:p>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Modern “</a:t>
            </a:r>
            <a:r>
              <a:rPr lang="en-US" sz="4000" b="1" dirty="0" err="1">
                <a:solidFill>
                  <a:schemeClr val="tx1">
                    <a:lumMod val="50000"/>
                  </a:schemeClr>
                </a:solidFill>
                <a:latin typeface="Calibri" panose="020F0502020204030204" pitchFamily="34" charset="0"/>
                <a:cs typeface="Calibri" panose="020F0502020204030204" pitchFamily="34" charset="0"/>
              </a:rPr>
              <a:t>Ahabs</a:t>
            </a:r>
            <a:r>
              <a:rPr lang="en-US" sz="4000" b="1" dirty="0">
                <a:solidFill>
                  <a:schemeClr val="tx1">
                    <a:lumMod val="50000"/>
                  </a:schemeClr>
                </a:solidFill>
                <a:latin typeface="Calibri" panose="020F0502020204030204" pitchFamily="34" charset="0"/>
                <a:cs typeface="Calibri" panose="020F0502020204030204" pitchFamily="34" charset="0"/>
              </a:rPr>
              <a:t>” feel the same way!                         </a:t>
            </a:r>
            <a:r>
              <a:rPr lang="en-US" sz="4000" dirty="0">
                <a:solidFill>
                  <a:schemeClr val="tx1">
                    <a:lumMod val="50000"/>
                  </a:schemeClr>
                </a:solidFill>
                <a:latin typeface="Calibri" panose="020F0502020204030204" pitchFamily="34" charset="0"/>
                <a:cs typeface="Calibri" panose="020F0502020204030204" pitchFamily="34" charset="0"/>
              </a:rPr>
              <a:t>(2 Timothy 4:3-4)</a:t>
            </a:r>
          </a:p>
        </p:txBody>
      </p:sp>
    </p:spTree>
    <p:extLst>
      <p:ext uri="{BB962C8B-B14F-4D97-AF65-F5344CB8AC3E}">
        <p14:creationId xmlns:p14="http://schemas.microsoft.com/office/powerpoint/2010/main" val="1690924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anim calcmode="lin" valueType="num">
                                      <p:cBhvr>
                                        <p:cTn id="8"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093" y="591669"/>
            <a:ext cx="11161059" cy="1210235"/>
          </a:xfrm>
        </p:spPr>
        <p:txBody>
          <a:bodyPr anchor="t">
            <a:normAutofit/>
          </a:bodyPr>
          <a:lstStyle/>
          <a:p>
            <a:pPr algn="ctr"/>
            <a:r>
              <a:rPr lang="en-US" sz="6000" dirty="0">
                <a:solidFill>
                  <a:schemeClr val="tx2"/>
                </a:solidFill>
                <a:latin typeface="Advertising Script" panose="02000506000000020003" pitchFamily="2" charset="0"/>
              </a:rPr>
              <a:t>“Speak to us smooth things”</a:t>
            </a:r>
          </a:p>
        </p:txBody>
      </p:sp>
      <p:sp>
        <p:nvSpPr>
          <p:cNvPr id="14" name="Content Placeholder 13"/>
          <p:cNvSpPr>
            <a:spLocks noGrp="1"/>
          </p:cNvSpPr>
          <p:nvPr>
            <p:ph idx="1"/>
          </p:nvPr>
        </p:nvSpPr>
        <p:spPr>
          <a:xfrm>
            <a:off x="753035" y="1748117"/>
            <a:ext cx="11080377" cy="4652683"/>
          </a:xfrm>
        </p:spPr>
        <p:txBody>
          <a:bodyPr>
            <a:normAutofit/>
          </a:bodyPr>
          <a:lstStyle/>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Ahab an example </a:t>
            </a:r>
            <a:r>
              <a:rPr lang="en-US" sz="4000" dirty="0">
                <a:solidFill>
                  <a:schemeClr val="tx1">
                    <a:lumMod val="50000"/>
                  </a:schemeClr>
                </a:solidFill>
                <a:latin typeface="Calibri" panose="020F0502020204030204" pitchFamily="34" charset="0"/>
                <a:cs typeface="Calibri" panose="020F0502020204030204" pitchFamily="34" charset="0"/>
              </a:rPr>
              <a:t>(1 Kings 22:8)</a:t>
            </a:r>
          </a:p>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Modern “</a:t>
            </a:r>
            <a:r>
              <a:rPr lang="en-US" sz="4000" b="1" dirty="0" err="1">
                <a:solidFill>
                  <a:schemeClr val="tx1">
                    <a:lumMod val="50000"/>
                  </a:schemeClr>
                </a:solidFill>
                <a:latin typeface="Calibri" panose="020F0502020204030204" pitchFamily="34" charset="0"/>
                <a:cs typeface="Calibri" panose="020F0502020204030204" pitchFamily="34" charset="0"/>
              </a:rPr>
              <a:t>Ahabs</a:t>
            </a:r>
            <a:r>
              <a:rPr lang="en-US" sz="4000" b="1" dirty="0">
                <a:solidFill>
                  <a:schemeClr val="tx1">
                    <a:lumMod val="50000"/>
                  </a:schemeClr>
                </a:solidFill>
                <a:latin typeface="Calibri" panose="020F0502020204030204" pitchFamily="34" charset="0"/>
                <a:cs typeface="Calibri" panose="020F0502020204030204" pitchFamily="34" charset="0"/>
              </a:rPr>
              <a:t>” feel the same way!                         </a:t>
            </a:r>
            <a:r>
              <a:rPr lang="en-US" sz="4000" dirty="0">
                <a:solidFill>
                  <a:schemeClr val="tx1">
                    <a:lumMod val="50000"/>
                  </a:schemeClr>
                </a:solidFill>
                <a:latin typeface="Calibri" panose="020F0502020204030204" pitchFamily="34" charset="0"/>
                <a:cs typeface="Calibri" panose="020F0502020204030204" pitchFamily="34" charset="0"/>
              </a:rPr>
              <a:t>(2 Timothy 4:3-4)</a:t>
            </a:r>
          </a:p>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Problem: Thinking only in terms of what you receive rather than what you reject! </a:t>
            </a:r>
            <a:r>
              <a:rPr lang="en-US" sz="4000" dirty="0">
                <a:solidFill>
                  <a:schemeClr val="tx1">
                    <a:lumMod val="50000"/>
                  </a:schemeClr>
                </a:solidFill>
                <a:latin typeface="Calibri" panose="020F0502020204030204" pitchFamily="34" charset="0"/>
                <a:cs typeface="Calibri" panose="020F0502020204030204" pitchFamily="34" charset="0"/>
              </a:rPr>
              <a:t>(James 2:10)</a:t>
            </a:r>
          </a:p>
        </p:txBody>
      </p:sp>
    </p:spTree>
    <p:extLst>
      <p:ext uri="{BB962C8B-B14F-4D97-AF65-F5344CB8AC3E}">
        <p14:creationId xmlns:p14="http://schemas.microsoft.com/office/powerpoint/2010/main" val="167441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anim calcmode="lin" valueType="num">
                                      <p:cBhvr>
                                        <p:cTn id="8"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093" y="591669"/>
            <a:ext cx="11161059" cy="1210235"/>
          </a:xfrm>
        </p:spPr>
        <p:txBody>
          <a:bodyPr anchor="t">
            <a:normAutofit/>
          </a:bodyPr>
          <a:lstStyle/>
          <a:p>
            <a:pPr algn="ctr"/>
            <a:r>
              <a:rPr lang="en-US" sz="6000" dirty="0">
                <a:solidFill>
                  <a:schemeClr val="tx2"/>
                </a:solidFill>
                <a:latin typeface="Advertising Script" panose="02000506000000020003" pitchFamily="2" charset="0"/>
              </a:rPr>
              <a:t>“Speak to us smooth things”</a:t>
            </a:r>
          </a:p>
        </p:txBody>
      </p:sp>
      <p:sp>
        <p:nvSpPr>
          <p:cNvPr id="14" name="Content Placeholder 13"/>
          <p:cNvSpPr>
            <a:spLocks noGrp="1"/>
          </p:cNvSpPr>
          <p:nvPr>
            <p:ph idx="1"/>
          </p:nvPr>
        </p:nvSpPr>
        <p:spPr>
          <a:xfrm>
            <a:off x="753035" y="1748117"/>
            <a:ext cx="11080377" cy="4652683"/>
          </a:xfrm>
        </p:spPr>
        <p:txBody>
          <a:bodyPr>
            <a:normAutofit/>
          </a:bodyPr>
          <a:lstStyle/>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Ahab an example </a:t>
            </a:r>
            <a:r>
              <a:rPr lang="en-US" sz="4000" dirty="0">
                <a:solidFill>
                  <a:schemeClr val="tx1">
                    <a:lumMod val="50000"/>
                  </a:schemeClr>
                </a:solidFill>
                <a:latin typeface="Calibri" panose="020F0502020204030204" pitchFamily="34" charset="0"/>
                <a:cs typeface="Calibri" panose="020F0502020204030204" pitchFamily="34" charset="0"/>
              </a:rPr>
              <a:t>(1 Kings 22:8)</a:t>
            </a:r>
          </a:p>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Modern “</a:t>
            </a:r>
            <a:r>
              <a:rPr lang="en-US" sz="4000" b="1" dirty="0" err="1">
                <a:solidFill>
                  <a:schemeClr val="tx1">
                    <a:lumMod val="50000"/>
                  </a:schemeClr>
                </a:solidFill>
                <a:latin typeface="Calibri" panose="020F0502020204030204" pitchFamily="34" charset="0"/>
                <a:cs typeface="Calibri" panose="020F0502020204030204" pitchFamily="34" charset="0"/>
              </a:rPr>
              <a:t>Ahabs</a:t>
            </a:r>
            <a:r>
              <a:rPr lang="en-US" sz="4000" b="1" dirty="0">
                <a:solidFill>
                  <a:schemeClr val="tx1">
                    <a:lumMod val="50000"/>
                  </a:schemeClr>
                </a:solidFill>
                <a:latin typeface="Calibri" panose="020F0502020204030204" pitchFamily="34" charset="0"/>
                <a:cs typeface="Calibri" panose="020F0502020204030204" pitchFamily="34" charset="0"/>
              </a:rPr>
              <a:t>” feel the same way!                         </a:t>
            </a:r>
            <a:r>
              <a:rPr lang="en-US" sz="4000" dirty="0">
                <a:solidFill>
                  <a:schemeClr val="tx1">
                    <a:lumMod val="50000"/>
                  </a:schemeClr>
                </a:solidFill>
                <a:latin typeface="Calibri" panose="020F0502020204030204" pitchFamily="34" charset="0"/>
                <a:cs typeface="Calibri" panose="020F0502020204030204" pitchFamily="34" charset="0"/>
              </a:rPr>
              <a:t>(2 Timothy 4:3-4)</a:t>
            </a:r>
          </a:p>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Problem: Thinking only in terms of what you receive rather than what you reject! </a:t>
            </a:r>
            <a:r>
              <a:rPr lang="en-US" sz="4000" dirty="0">
                <a:solidFill>
                  <a:schemeClr val="tx1">
                    <a:lumMod val="50000"/>
                  </a:schemeClr>
                </a:solidFill>
                <a:latin typeface="Calibri" panose="020F0502020204030204" pitchFamily="34" charset="0"/>
                <a:cs typeface="Calibri" panose="020F0502020204030204" pitchFamily="34" charset="0"/>
              </a:rPr>
              <a:t>(James 2:10)</a:t>
            </a:r>
          </a:p>
          <a:p>
            <a:pPr marL="457200" indent="-457200"/>
            <a:r>
              <a:rPr lang="en-US" sz="4000" b="1" dirty="0">
                <a:solidFill>
                  <a:schemeClr val="tx1">
                    <a:lumMod val="50000"/>
                  </a:schemeClr>
                </a:solidFill>
                <a:latin typeface="Calibri" panose="020F0502020204030204" pitchFamily="34" charset="0"/>
                <a:cs typeface="Calibri" panose="020F0502020204030204" pitchFamily="34" charset="0"/>
              </a:rPr>
              <a:t>The purpose of truth: Convict and Convert!        </a:t>
            </a:r>
            <a:r>
              <a:rPr lang="en-US" sz="4000" dirty="0">
                <a:solidFill>
                  <a:schemeClr val="tx1">
                    <a:lumMod val="50000"/>
                  </a:schemeClr>
                </a:solidFill>
                <a:latin typeface="Calibri" panose="020F0502020204030204" pitchFamily="34" charset="0"/>
                <a:cs typeface="Calibri" panose="020F0502020204030204" pitchFamily="34" charset="0"/>
              </a:rPr>
              <a:t>(John 16:8)</a:t>
            </a:r>
          </a:p>
        </p:txBody>
      </p:sp>
    </p:spTree>
    <p:extLst>
      <p:ext uri="{BB962C8B-B14F-4D97-AF65-F5344CB8AC3E}">
        <p14:creationId xmlns:p14="http://schemas.microsoft.com/office/powerpoint/2010/main" val="182238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anim calcmode="lin" valueType="num">
                                      <p:cBhvr>
                                        <p:cTn id="8"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487" y="770150"/>
            <a:ext cx="9601200" cy="1300698"/>
          </a:xfrm>
        </p:spPr>
        <p:txBody>
          <a:bodyPr/>
          <a:lstStyle/>
          <a:p>
            <a:pPr algn="l"/>
            <a:r>
              <a:rPr lang="en-US" dirty="0">
                <a:solidFill>
                  <a:schemeClr val="tx2"/>
                </a:solidFill>
                <a:latin typeface="Advertising Script" panose="02000506000000020003" pitchFamily="2" charset="0"/>
              </a:rPr>
              <a:t>Conclusion</a:t>
            </a:r>
          </a:p>
        </p:txBody>
      </p:sp>
      <p:sp>
        <p:nvSpPr>
          <p:cNvPr id="3" name="Subtitle 2"/>
          <p:cNvSpPr>
            <a:spLocks noGrp="1"/>
          </p:cNvSpPr>
          <p:nvPr>
            <p:ph type="subTitle" idx="1"/>
          </p:nvPr>
        </p:nvSpPr>
        <p:spPr>
          <a:xfrm>
            <a:off x="1295400" y="2070848"/>
            <a:ext cx="9601200" cy="3914316"/>
          </a:xfrm>
        </p:spPr>
        <p:txBody>
          <a:bodyPr>
            <a:normAutofit/>
          </a:bodyPr>
          <a:lstStyle/>
          <a:p>
            <a:r>
              <a:rPr lang="en-US" sz="4400" b="1" cap="small" dirty="0">
                <a:solidFill>
                  <a:schemeClr val="tx2"/>
                </a:solidFill>
                <a:latin typeface="Calibri" panose="020F0502020204030204" pitchFamily="34" charset="0"/>
                <a:cs typeface="Calibri" panose="020F0502020204030204" pitchFamily="34" charset="0"/>
              </a:rPr>
              <a:t>Don’t underestimate the destruction that can come from one who speaks only the smooth things that please men.</a:t>
            </a:r>
          </a:p>
          <a:p>
            <a:endParaRPr lang="en-US" sz="4400" b="1" cap="small" dirty="0">
              <a:solidFill>
                <a:schemeClr val="tx2"/>
              </a:solidFill>
              <a:latin typeface="Calibri" panose="020F0502020204030204" pitchFamily="34" charset="0"/>
              <a:cs typeface="Calibri" panose="020F0502020204030204" pitchFamily="34" charset="0"/>
            </a:endParaRPr>
          </a:p>
          <a:p>
            <a:r>
              <a:rPr lang="en-US" sz="4400" b="1" cap="small" dirty="0">
                <a:solidFill>
                  <a:schemeClr val="tx2"/>
                </a:solidFill>
                <a:latin typeface="Calibri" panose="020F0502020204030204" pitchFamily="34" charset="0"/>
                <a:cs typeface="Calibri" panose="020F0502020204030204" pitchFamily="34" charset="0"/>
              </a:rPr>
              <a:t>1 Kings 22:37</a:t>
            </a:r>
          </a:p>
          <a:p>
            <a:endParaRPr lang="en-US" sz="4400" b="1" cap="small" dirty="0">
              <a:solidFill>
                <a:schemeClr val="tx2"/>
              </a:solidFill>
              <a:latin typeface="Calibri" panose="020F0502020204030204" pitchFamily="34" charset="0"/>
              <a:cs typeface="Calibri" panose="020F0502020204030204" pitchFamily="34" charset="0"/>
            </a:endParaRPr>
          </a:p>
          <a:p>
            <a:endParaRPr lang="en-US" sz="4400" b="1" cap="small"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9388081"/>
      </p:ext>
    </p:extLst>
  </p:cSld>
  <p:clrMapOvr>
    <a:masterClrMapping/>
  </p:clrMapOvr>
  <p:transition spd="slow">
    <p:wipe/>
  </p:transition>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5747AC-80AD-4ABE-94D9-19832B174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Sheer green border design presentation (widescreen)</Template>
  <TotalTime>0</TotalTime>
  <Words>1499</Words>
  <Application>Microsoft Office PowerPoint</Application>
  <PresentationFormat>Widescreen</PresentationFormat>
  <Paragraphs>84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Advertising Script</vt:lpstr>
      <vt:lpstr>Arial</vt:lpstr>
      <vt:lpstr>Calibri</vt:lpstr>
      <vt:lpstr>Century Gothic</vt:lpstr>
      <vt:lpstr>Sheer Green 16x9</vt:lpstr>
      <vt:lpstr>“Speak to us smooth things”</vt:lpstr>
      <vt:lpstr>“Speak to us smooth things”</vt:lpstr>
      <vt:lpstr>“Speak to us smooth things”</vt:lpstr>
      <vt:lpstr>“Speak to us smooth things”</vt:lpstr>
      <vt:lpstr>“Speak to us smooth things”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2016-11-25T17:20:49Z</dcterms:created>
  <dcterms:modified xsi:type="dcterms:W3CDTF">2016-11-27T22:03:06Z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